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265" autoAdjust="0"/>
  </p:normalViewPr>
  <p:slideViewPr>
    <p:cSldViewPr>
      <p:cViewPr>
        <p:scale>
          <a:sx n="80" d="100"/>
          <a:sy n="80" d="100"/>
        </p:scale>
        <p:origin x="-1668" y="6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BASES%20DE%20DATOS%20TRANSITTO%20MIO%202%20%20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BASES%20DE%20DATOS%20TRANSITTO%20MIO%202%20%20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BASES%20DE%20DATOS%20TRANSITTO%20MIO%202%20%20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BASES%20DE%20DATOS%20TRANSITTO%20MIO%202%20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CUANTIFICACIÓN DE DETENCIONES POR RANGOS DE EDAD Y GÉNERO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es-MX"/>
              </a:p>
            </c:txPr>
            <c:showVal val="1"/>
          </c:dLbls>
          <c:cat>
            <c:strRef>
              <c:f>Hoja5!$B$114:$E$114</c:f>
              <c:strCache>
                <c:ptCount val="4"/>
                <c:pt idx="0">
                  <c:v>HOMBRE MAYOR</c:v>
                </c:pt>
                <c:pt idx="1">
                  <c:v>HOMBRE MENOR</c:v>
                </c:pt>
                <c:pt idx="2">
                  <c:v>MUJER MAYOR</c:v>
                </c:pt>
                <c:pt idx="3">
                  <c:v>MUJER MENOR</c:v>
                </c:pt>
              </c:strCache>
            </c:strRef>
          </c:cat>
          <c:val>
            <c:numRef>
              <c:f>Hoja5!$B$175:$E$175</c:f>
              <c:numCache>
                <c:formatCode>General</c:formatCode>
                <c:ptCount val="4"/>
                <c:pt idx="0">
                  <c:v>422</c:v>
                </c:pt>
                <c:pt idx="1">
                  <c:v>90</c:v>
                </c:pt>
                <c:pt idx="2">
                  <c:v>28</c:v>
                </c:pt>
                <c:pt idx="3">
                  <c:v>21</c:v>
                </c:pt>
              </c:numCache>
            </c:numRef>
          </c:val>
        </c:ser>
        <c:shape val="box"/>
        <c:axId val="77091200"/>
        <c:axId val="77092736"/>
        <c:axId val="0"/>
      </c:bar3DChart>
      <c:catAx>
        <c:axId val="77091200"/>
        <c:scaling>
          <c:orientation val="minMax"/>
        </c:scaling>
        <c:axPos val="b"/>
        <c:majorTickMark val="none"/>
        <c:tickLblPos val="nextTo"/>
        <c:crossAx val="77092736"/>
        <c:crosses val="autoZero"/>
        <c:auto val="1"/>
        <c:lblAlgn val="ctr"/>
        <c:lblOffset val="100"/>
      </c:catAx>
      <c:valAx>
        <c:axId val="7709273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7091200"/>
        <c:crosses val="autoZero"/>
        <c:crossBetween val="between"/>
        <c:majorUnit val="100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DE DÍA DE LA SEMANA </a:t>
            </a:r>
          </a:p>
        </c:rich>
      </c:tx>
      <c:layout/>
    </c:title>
    <c:view3D>
      <c:rotX val="20"/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Val val="1"/>
          </c:dLbls>
          <c:cat>
            <c:strRef>
              <c:f>MENSUAL!$U$42:$U$48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MENSUAL!$AB$42:$AB$48</c:f>
              <c:numCache>
                <c:formatCode>General</c:formatCode>
                <c:ptCount val="7"/>
                <c:pt idx="0">
                  <c:v>12</c:v>
                </c:pt>
                <c:pt idx="1">
                  <c:v>9</c:v>
                </c:pt>
                <c:pt idx="2">
                  <c:v>10</c:v>
                </c:pt>
                <c:pt idx="3">
                  <c:v>13</c:v>
                </c:pt>
                <c:pt idx="4">
                  <c:v>9</c:v>
                </c:pt>
                <c:pt idx="5">
                  <c:v>11</c:v>
                </c:pt>
                <c:pt idx="6">
                  <c:v>24</c:v>
                </c:pt>
              </c:numCache>
            </c:numRef>
          </c:val>
        </c:ser>
        <c:shape val="box"/>
        <c:axId val="77113984"/>
        <c:axId val="77119872"/>
        <c:axId val="0"/>
      </c:bar3DChart>
      <c:catAx>
        <c:axId val="77113984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77119872"/>
        <c:crosses val="autoZero"/>
        <c:auto val="1"/>
        <c:lblAlgn val="ctr"/>
        <c:lblOffset val="100"/>
      </c:catAx>
      <c:valAx>
        <c:axId val="77119872"/>
        <c:scaling>
          <c:orientation val="minMax"/>
        </c:scaling>
        <c:delete val="1"/>
        <c:axPos val="l"/>
        <c:numFmt formatCode="General" sourceLinked="1"/>
        <c:tickLblPos val="nextTo"/>
        <c:crossAx val="7711398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DE DÍA DE LA SEMANA </a:t>
            </a:r>
          </a:p>
        </c:rich>
      </c:tx>
      <c:layout/>
    </c:title>
    <c:view3D>
      <c:rotX val="20"/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Val val="1"/>
          </c:dLbls>
          <c:cat>
            <c:strRef>
              <c:f>MENSUAL!$AK$40:$AK$50</c:f>
              <c:strCache>
                <c:ptCount val="11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  <c:pt idx="10">
                  <c:v>PROYECCIÓN</c:v>
                </c:pt>
              </c:strCache>
            </c:strRef>
          </c:cat>
          <c:val>
            <c:numRef>
              <c:f>MENSUAL!$AN$40:$AN$50</c:f>
              <c:numCache>
                <c:formatCode>General</c:formatCode>
                <c:ptCount val="11"/>
                <c:pt idx="0">
                  <c:v>16</c:v>
                </c:pt>
                <c:pt idx="1">
                  <c:v>3</c:v>
                </c:pt>
                <c:pt idx="2">
                  <c:v>15</c:v>
                </c:pt>
                <c:pt idx="3">
                  <c:v>6</c:v>
                </c:pt>
                <c:pt idx="4">
                  <c:v>27</c:v>
                </c:pt>
                <c:pt idx="5">
                  <c:v>6</c:v>
                </c:pt>
                <c:pt idx="6">
                  <c:v>10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hape val="box"/>
        <c:axId val="77144448"/>
        <c:axId val="77145984"/>
        <c:axId val="0"/>
      </c:bar3DChart>
      <c:catAx>
        <c:axId val="77144448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77145984"/>
        <c:crosses val="autoZero"/>
        <c:auto val="1"/>
        <c:lblAlgn val="ctr"/>
        <c:lblOffset val="100"/>
      </c:catAx>
      <c:valAx>
        <c:axId val="77145984"/>
        <c:scaling>
          <c:orientation val="minMax"/>
        </c:scaling>
        <c:delete val="1"/>
        <c:axPos val="l"/>
        <c:numFmt formatCode="General" sourceLinked="1"/>
        <c:tickLblPos val="nextTo"/>
        <c:crossAx val="7714444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 POR TIPO DE ACCIDENTE </a:t>
            </a:r>
          </a:p>
          <a:p>
            <a:pPr>
              <a:defRPr/>
            </a:pPr>
            <a:r>
              <a:rPr lang="es-MX"/>
              <a:t>CON LESIONADOS Y MUERTOS</a:t>
            </a:r>
          </a:p>
        </c:rich>
      </c:tx>
      <c:layout/>
    </c:title>
    <c:view3D>
      <c:rotX val="20"/>
      <c:rotY val="1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MENSUAL!$B$127</c:f>
              <c:strCache>
                <c:ptCount val="1"/>
                <c:pt idx="0">
                  <c:v>ACCIDENTES TOTALES</c:v>
                </c:pt>
              </c:strCache>
            </c:strRef>
          </c:tx>
          <c:dLbls>
            <c:showVal val="1"/>
          </c:dLbls>
          <c:cat>
            <c:strRef>
              <c:f>MENSUAL!$B$128:$B$137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MENSUAL!$C$128:$C$136</c:f>
              <c:numCache>
                <c:formatCode>General</c:formatCode>
                <c:ptCount val="9"/>
                <c:pt idx="0">
                  <c:v>16</c:v>
                </c:pt>
                <c:pt idx="1">
                  <c:v>3</c:v>
                </c:pt>
                <c:pt idx="2">
                  <c:v>15</c:v>
                </c:pt>
                <c:pt idx="3">
                  <c:v>6</c:v>
                </c:pt>
                <c:pt idx="4">
                  <c:v>27</c:v>
                </c:pt>
                <c:pt idx="5">
                  <c:v>6</c:v>
                </c:pt>
                <c:pt idx="6">
                  <c:v>10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MENSUAL!$D$127</c:f>
              <c:strCache>
                <c:ptCount val="1"/>
                <c:pt idx="0">
                  <c:v>ACCIDENTES VIALES CON LESIONADOS</c:v>
                </c:pt>
              </c:strCache>
            </c:strRef>
          </c:tx>
          <c:dLbls>
            <c:showVal val="1"/>
          </c:dLbls>
          <c:cat>
            <c:strRef>
              <c:f>MENSUAL!$B$128:$B$137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MENSUAL!$D$128:$D$136</c:f>
              <c:numCache>
                <c:formatCode>General</c:formatCode>
                <c:ptCount val="9"/>
                <c:pt idx="0">
                  <c:v>16</c:v>
                </c:pt>
                <c:pt idx="1">
                  <c:v>3</c:v>
                </c:pt>
                <c:pt idx="2">
                  <c:v>13</c:v>
                </c:pt>
                <c:pt idx="3">
                  <c:v>0</c:v>
                </c:pt>
                <c:pt idx="4">
                  <c:v>6</c:v>
                </c:pt>
                <c:pt idx="5">
                  <c:v>5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MENSUAL!$E$127</c:f>
              <c:strCache>
                <c:ptCount val="1"/>
                <c:pt idx="0">
                  <c:v>ACCIDENTES VIALES CON MUERTOS</c:v>
                </c:pt>
              </c:strCache>
            </c:strRef>
          </c:tx>
          <c:dLbls>
            <c:showVal val="1"/>
          </c:dLbls>
          <c:cat>
            <c:strRef>
              <c:f>MENSUAL!$B$128:$B$137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MENSUAL!$E$128:$E$136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hape val="box"/>
        <c:axId val="77994624"/>
        <c:axId val="78012800"/>
        <c:axId val="0"/>
      </c:bar3DChart>
      <c:catAx>
        <c:axId val="7799462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78012800"/>
        <c:crosses val="autoZero"/>
        <c:auto val="1"/>
        <c:lblAlgn val="ctr"/>
        <c:lblOffset val="100"/>
      </c:catAx>
      <c:valAx>
        <c:axId val="78012800"/>
        <c:scaling>
          <c:orientation val="minMax"/>
        </c:scaling>
        <c:delete val="1"/>
        <c:axPos val="l"/>
        <c:numFmt formatCode="General" sourceLinked="1"/>
        <c:tickLblPos val="nextTo"/>
        <c:crossAx val="7799462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 POR CONDICION DEL CONDUCTOR Y CUANTIFICACIÓN</a:t>
            </a:r>
            <a:endParaRPr lang="en-US"/>
          </a:p>
          <a:p>
            <a:pPr>
              <a:defRPr/>
            </a:pPr>
            <a:r>
              <a:rPr lang="es-MX"/>
              <a:t>CON LESIONADOS Y FALLECIMIENTOS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MENSUAL!$B$154</c:f>
              <c:strCache>
                <c:ptCount val="1"/>
                <c:pt idx="0">
                  <c:v>ACCIDENTES TOTALES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MENSUAL!$C$155:$C$158</c:f>
              <c:numCache>
                <c:formatCode>General</c:formatCode>
                <c:ptCount val="4"/>
                <c:pt idx="0">
                  <c:v>26</c:v>
                </c:pt>
                <c:pt idx="1">
                  <c:v>15</c:v>
                </c:pt>
                <c:pt idx="2">
                  <c:v>1</c:v>
                </c:pt>
                <c:pt idx="3">
                  <c:v>46</c:v>
                </c:pt>
              </c:numCache>
            </c:numRef>
          </c:val>
        </c:ser>
        <c:ser>
          <c:idx val="1"/>
          <c:order val="1"/>
          <c:tx>
            <c:strRef>
              <c:f>MENSUAL!$D$154</c:f>
              <c:strCache>
                <c:ptCount val="1"/>
                <c:pt idx="0">
                  <c:v>LESIONADOS POR CONDICIONES DEL CONDUCTOR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MENSUAL!$D$155:$D$158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1</c:v>
                </c:pt>
                <c:pt idx="3">
                  <c:v>40</c:v>
                </c:pt>
              </c:numCache>
            </c:numRef>
          </c:val>
        </c:ser>
        <c:ser>
          <c:idx val="2"/>
          <c:order val="2"/>
          <c:tx>
            <c:strRef>
              <c:f>MENSUAL!$E$154</c:f>
              <c:strCache>
                <c:ptCount val="1"/>
                <c:pt idx="0">
                  <c:v>MUERTOS POR CONDICIONES DEL CONDUCTOR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MENSUAL!$E$155:$E$158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78348672"/>
        <c:axId val="78350208"/>
        <c:axId val="0"/>
      </c:bar3DChart>
      <c:catAx>
        <c:axId val="78348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78350208"/>
        <c:crosses val="autoZero"/>
        <c:auto val="1"/>
        <c:lblAlgn val="ctr"/>
        <c:lblOffset val="100"/>
      </c:catAx>
      <c:valAx>
        <c:axId val="78350208"/>
        <c:scaling>
          <c:orientation val="minMax"/>
        </c:scaling>
        <c:delete val="1"/>
        <c:axPos val="l"/>
        <c:numFmt formatCode="General" sourceLinked="1"/>
        <c:tickLblPos val="nextTo"/>
        <c:crossAx val="78348672"/>
        <c:crosses val="autoZero"/>
        <c:crossBetween val="between"/>
      </c:valAx>
    </c:plotArea>
    <c:legend>
      <c:legendPos val="b"/>
      <c:txPr>
        <a:bodyPr/>
        <a:lstStyle/>
        <a:p>
          <a:pPr>
            <a:defRPr sz="1200"/>
          </a:pPr>
          <a:endParaRPr lang="es-MX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27/08/2014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27/08/2014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27/08/2014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27/08/2014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27/08/2014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27/08/2014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27/08/2014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27/08/2014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06976" y="814390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julio</a:t>
            </a:r>
            <a:r>
              <a:rPr lang="en-US" dirty="0" smtClean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xmlns="" val="1627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los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31  DE  julio DE  2014.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o por infracciones administrativas en el mes de julio clasificadas por edades y sexos.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11 Gráfico"/>
          <p:cNvGraphicFramePr/>
          <p:nvPr/>
        </p:nvGraphicFramePr>
        <p:xfrm>
          <a:off x="357166" y="5357818"/>
          <a:ext cx="621510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0 Gráfico"/>
          <p:cNvGraphicFramePr/>
          <p:nvPr/>
        </p:nvGraphicFramePr>
        <p:xfrm>
          <a:off x="0" y="5357818"/>
          <a:ext cx="6858000" cy="295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16 Gráfico"/>
          <p:cNvGraphicFramePr/>
          <p:nvPr/>
        </p:nvGraphicFramePr>
        <p:xfrm>
          <a:off x="0" y="2428860"/>
          <a:ext cx="6858000" cy="295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5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5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julio 2014. Clasificados por tipos de accidentes.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Como podemos apreciar en la gráfica, los días de julio con mayor incidencia de accidentes registrados fueron lunes, jueves y domingo llegando a presentar 24 accidentes  en este último.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04664" y="5364088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428604" y="2428860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accidentes con lesionados y fallecimientos  quedan de oficio a disposición del Ministerio Publico.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28604" y="1857356"/>
            <a:ext cx="6048672" cy="650085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0" name="17 Gráfico"/>
          <p:cNvGraphicFramePr/>
          <p:nvPr/>
        </p:nvGraphicFramePr>
        <p:xfrm>
          <a:off x="0" y="1838325"/>
          <a:ext cx="6858000" cy="637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07246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VGP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bngc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8604" y="1571604"/>
            <a:ext cx="6000792" cy="564360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aphicFrame>
        <p:nvGraphicFramePr>
          <p:cNvPr id="12" name="8 Gráfico"/>
          <p:cNvGraphicFramePr/>
          <p:nvPr/>
        </p:nvGraphicFramePr>
        <p:xfrm>
          <a:off x="285728" y="1571604"/>
          <a:ext cx="621510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110</Words>
  <Application>Microsoft Office PowerPoint</Application>
  <PresentationFormat>Presentación en pantalla (4:3)</PresentationFormat>
  <Paragraphs>63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.</cp:lastModifiedBy>
  <cp:revision>175</cp:revision>
  <cp:lastPrinted>2013-04-09T01:32:33Z</cp:lastPrinted>
  <dcterms:created xsi:type="dcterms:W3CDTF">2013-05-04T00:53:54Z</dcterms:created>
  <dcterms:modified xsi:type="dcterms:W3CDTF">2014-08-27T16:00:44Z</dcterms:modified>
</cp:coreProperties>
</file>